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64" r:id="rId4"/>
    <p:sldId id="262" r:id="rId5"/>
    <p:sldId id="271" r:id="rId6"/>
    <p:sldId id="272" r:id="rId7"/>
    <p:sldId id="276" r:id="rId8"/>
    <p:sldId id="275" r:id="rId9"/>
    <p:sldId id="273" r:id="rId10"/>
    <p:sldId id="270" r:id="rId11"/>
    <p:sldId id="268" r:id="rId12"/>
    <p:sldId id="267" r:id="rId13"/>
    <p:sldId id="274" r:id="rId14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9C4B"/>
    <a:srgbClr val="009D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D823F3-52F3-1C47-870A-039BCAF2DC65}" v="2" dt="2021-05-09T18:05:59.5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30" autoAdjust="0"/>
    <p:restoredTop sz="95717"/>
  </p:normalViewPr>
  <p:slideViewPr>
    <p:cSldViewPr snapToGrid="0">
      <p:cViewPr varScale="1">
        <p:scale>
          <a:sx n="106" d="100"/>
          <a:sy n="106" d="100"/>
        </p:scale>
        <p:origin x="2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rinka Jurčević" userId="0b24b88d-47f3-4db2-ad81-ac8a28adbcb8" providerId="ADAL" clId="{1ED823F3-52F3-1C47-870A-039BCAF2DC65}"/>
    <pc:docChg chg="modSld">
      <pc:chgData name="Zrinka Jurčević" userId="0b24b88d-47f3-4db2-ad81-ac8a28adbcb8" providerId="ADAL" clId="{1ED823F3-52F3-1C47-870A-039BCAF2DC65}" dt="2021-05-09T18:06:31.309" v="7" actId="1076"/>
      <pc:docMkLst>
        <pc:docMk/>
      </pc:docMkLst>
      <pc:sldChg chg="modSp mod">
        <pc:chgData name="Zrinka Jurčević" userId="0b24b88d-47f3-4db2-ad81-ac8a28adbcb8" providerId="ADAL" clId="{1ED823F3-52F3-1C47-870A-039BCAF2DC65}" dt="2021-05-09T18:05:00.804" v="3" actId="20577"/>
        <pc:sldMkLst>
          <pc:docMk/>
          <pc:sldMk cId="3205095418" sldId="264"/>
        </pc:sldMkLst>
        <pc:spChg chg="mod">
          <ac:chgData name="Zrinka Jurčević" userId="0b24b88d-47f3-4db2-ad81-ac8a28adbcb8" providerId="ADAL" clId="{1ED823F3-52F3-1C47-870A-039BCAF2DC65}" dt="2021-05-09T18:05:00.804" v="3" actId="20577"/>
          <ac:spMkLst>
            <pc:docMk/>
            <pc:sldMk cId="3205095418" sldId="264"/>
            <ac:spMk id="4" creationId="{61FF2125-00A0-A746-934B-C325898D20D1}"/>
          </ac:spMkLst>
        </pc:spChg>
      </pc:sldChg>
      <pc:sldChg chg="modSp">
        <pc:chgData name="Zrinka Jurčević" userId="0b24b88d-47f3-4db2-ad81-ac8a28adbcb8" providerId="ADAL" clId="{1ED823F3-52F3-1C47-870A-039BCAF2DC65}" dt="2021-05-09T18:05:59.528" v="5" actId="20577"/>
        <pc:sldMkLst>
          <pc:docMk/>
          <pc:sldMk cId="3158467256" sldId="272"/>
        </pc:sldMkLst>
        <pc:spChg chg="mod">
          <ac:chgData name="Zrinka Jurčević" userId="0b24b88d-47f3-4db2-ad81-ac8a28adbcb8" providerId="ADAL" clId="{1ED823F3-52F3-1C47-870A-039BCAF2DC65}" dt="2021-05-09T18:05:59.528" v="5" actId="20577"/>
          <ac:spMkLst>
            <pc:docMk/>
            <pc:sldMk cId="3158467256" sldId="272"/>
            <ac:spMk id="21" creationId="{7FCB812E-6ED2-D741-AB1F-9FF6217975EF}"/>
          </ac:spMkLst>
        </pc:spChg>
      </pc:sldChg>
      <pc:sldChg chg="modSp mod">
        <pc:chgData name="Zrinka Jurčević" userId="0b24b88d-47f3-4db2-ad81-ac8a28adbcb8" providerId="ADAL" clId="{1ED823F3-52F3-1C47-870A-039BCAF2DC65}" dt="2021-05-09T18:06:31.309" v="7" actId="1076"/>
        <pc:sldMkLst>
          <pc:docMk/>
          <pc:sldMk cId="3267844177" sldId="276"/>
        </pc:sldMkLst>
        <pc:spChg chg="mod">
          <ac:chgData name="Zrinka Jurčević" userId="0b24b88d-47f3-4db2-ad81-ac8a28adbcb8" providerId="ADAL" clId="{1ED823F3-52F3-1C47-870A-039BCAF2DC65}" dt="2021-05-09T18:06:31.309" v="7" actId="1076"/>
          <ac:spMkLst>
            <pc:docMk/>
            <pc:sldMk cId="3267844177" sldId="276"/>
            <ac:spMk id="17" creationId="{F078336B-7AE7-C547-BF51-231EB581777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Uredite stil podnaslova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43748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62495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21922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89629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16366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5934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69915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59430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9174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16774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4843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28644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e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9.png"/><Relationship Id="rId7" Type="http://schemas.openxmlformats.org/officeDocument/2006/relationships/image" Target="../media/image2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hyperlink" Target="https://www.e-sfera.hr/dodatni-digitalni-sadrzaji/f08547ed-5521-4654-aa60-51d6974a839e/" TargetMode="External"/><Relationship Id="rId10" Type="http://schemas.openxmlformats.org/officeDocument/2006/relationships/image" Target="../media/image27.png"/><Relationship Id="rId4" Type="http://schemas.openxmlformats.org/officeDocument/2006/relationships/image" Target="../media/image12.png"/><Relationship Id="rId9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microsoft.com/office/2007/relationships/hdphoto" Target="../media/hdphoto1.wdp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3"/>
          <a:stretch/>
        </p:blipFill>
        <p:spPr>
          <a:xfrm>
            <a:off x="-18748" y="0"/>
            <a:ext cx="122107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786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630932" y="1685870"/>
            <a:ext cx="4225398" cy="4173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374717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680668" y="1915658"/>
            <a:ext cx="2256436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 VIŠE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A3F12BD-0969-0245-BA51-523A00BBD88F}"/>
              </a:ext>
            </a:extLst>
          </p:cNvPr>
          <p:cNvSpPr/>
          <p:nvPr/>
        </p:nvSpPr>
        <p:spPr>
          <a:xfrm>
            <a:off x="213626" y="1803125"/>
            <a:ext cx="716724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latin typeface="Calibri" panose="020F0502020204030204" pitchFamily="34" charset="0"/>
              </a:rPr>
              <a:t>Lagani</a:t>
            </a:r>
            <a:r>
              <a:rPr lang="en-US" sz="2800" dirty="0">
                <a:latin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</a:rPr>
              <a:t>jesenski</a:t>
            </a:r>
            <a:r>
              <a:rPr lang="en-US" sz="2800" dirty="0">
                <a:latin typeface="Calibri" panose="020F0502020204030204" pitchFamily="34" charset="0"/>
              </a:rPr>
              <a:t> </a:t>
            </a:r>
            <a:r>
              <a:rPr lang="en-US" sz="2800" i="1" dirty="0">
                <a:solidFill>
                  <a:srgbClr val="00B0F0"/>
                </a:solidFill>
                <a:latin typeface="Calibri" panose="020F0502020204030204" pitchFamily="34" charset="0"/>
              </a:rPr>
              <a:t>make-up</a:t>
            </a:r>
          </a:p>
          <a:p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dirty="0">
                <a:latin typeface="Calibri" panose="020F0502020204030204" pitchFamily="34" charset="0"/>
              </a:rPr>
              <a:t>6 </a:t>
            </a:r>
            <a:r>
              <a:rPr lang="en-US" sz="2800" dirty="0" err="1">
                <a:latin typeface="Calibri" panose="020F0502020204030204" pitchFamily="34" charset="0"/>
              </a:rPr>
              <a:t>nezaboravnih</a:t>
            </a:r>
            <a:r>
              <a:rPr lang="en-US" sz="2800" dirty="0">
                <a:latin typeface="Calibri" panose="020F0502020204030204" pitchFamily="34" charset="0"/>
              </a:rPr>
              <a:t> </a:t>
            </a:r>
            <a:r>
              <a:rPr lang="en-US" sz="2800" i="1" dirty="0">
                <a:solidFill>
                  <a:srgbClr val="FFC000"/>
                </a:solidFill>
                <a:latin typeface="Calibri" panose="020F0502020204030204" pitchFamily="34" charset="0"/>
              </a:rPr>
              <a:t>beauty </a:t>
            </a:r>
            <a:r>
              <a:rPr lang="en-US" sz="2800" dirty="0" err="1">
                <a:latin typeface="Calibri" panose="020F0502020204030204" pitchFamily="34" charset="0"/>
              </a:rPr>
              <a:t>trenutaka</a:t>
            </a:r>
            <a:r>
              <a:rPr lang="en-US" sz="2800" dirty="0">
                <a:latin typeface="Calibri" panose="020F0502020204030204" pitchFamily="34" charset="0"/>
              </a:rPr>
              <a:t> koji </a:t>
            </a:r>
            <a:r>
              <a:rPr lang="en-US" sz="2800" dirty="0" err="1">
                <a:latin typeface="Calibri" panose="020F0502020204030204" pitchFamily="34" charset="0"/>
              </a:rPr>
              <a:t>su</a:t>
            </a:r>
            <a:r>
              <a:rPr lang="en-US" sz="2800" dirty="0">
                <a:latin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</a:rPr>
              <a:t>definirali</a:t>
            </a:r>
            <a:r>
              <a:rPr lang="en-US" sz="2800" dirty="0">
                <a:latin typeface="Calibri" panose="020F0502020204030204" pitchFamily="34" charset="0"/>
              </a:rPr>
              <a:t> 2020. </a:t>
            </a:r>
            <a:r>
              <a:rPr lang="en-US" sz="2800" dirty="0" err="1">
                <a:latin typeface="Calibri" panose="020F0502020204030204" pitchFamily="34" charset="0"/>
              </a:rPr>
              <a:t>godinu</a:t>
            </a:r>
            <a:endParaRPr lang="en-US" sz="2800" dirty="0">
              <a:latin typeface="Calibri" panose="020F0502020204030204" pitchFamily="34" charset="0"/>
            </a:endParaRPr>
          </a:p>
          <a:p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i="1" dirty="0">
                <a:solidFill>
                  <a:srgbClr val="92D050"/>
                </a:solidFill>
                <a:latin typeface="Calibri" panose="020F0502020204030204" pitchFamily="34" charset="0"/>
              </a:rPr>
              <a:t>Los Angeles</a:t>
            </a:r>
            <a:r>
              <a:rPr lang="en-US" sz="2800" dirty="0">
                <a:solidFill>
                  <a:srgbClr val="92D050"/>
                </a:solidFill>
                <a:latin typeface="Arial" panose="020B0604020202020204" pitchFamily="34" charset="0"/>
              </a:rPr>
              <a:t> </a:t>
            </a:r>
            <a:r>
              <a:rPr lang="en-US" sz="2800" dirty="0" err="1">
                <a:latin typeface="Calibri" panose="020F0502020204030204" pitchFamily="34" charset="0"/>
              </a:rPr>
              <a:t>joj</a:t>
            </a:r>
            <a:r>
              <a:rPr lang="en-US" sz="2800" dirty="0">
                <a:latin typeface="Calibri" panose="020F0502020204030204" pitchFamily="34" charset="0"/>
              </a:rPr>
              <a:t> je </a:t>
            </a:r>
            <a:r>
              <a:rPr lang="en-US" sz="2800" dirty="0" err="1">
                <a:latin typeface="Calibri" panose="020F0502020204030204" pitchFamily="34" charset="0"/>
              </a:rPr>
              <a:t>omiljeno</a:t>
            </a:r>
            <a:r>
              <a:rPr lang="en-US" sz="2800" dirty="0">
                <a:latin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</a:rPr>
              <a:t>mjesto</a:t>
            </a:r>
            <a:r>
              <a:rPr lang="en-US" sz="2800" dirty="0">
                <a:latin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</a:rPr>
              <a:t>na</a:t>
            </a:r>
            <a:r>
              <a:rPr lang="en-US" sz="2800" dirty="0">
                <a:latin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</a:rPr>
              <a:t>svijetu</a:t>
            </a:r>
            <a:endParaRPr lang="en-US" sz="28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2D57499-CF0F-EA45-B217-21E308F9D479}"/>
              </a:ext>
            </a:extLst>
          </p:cNvPr>
          <p:cNvSpPr/>
          <p:nvPr/>
        </p:nvSpPr>
        <p:spPr>
          <a:xfrm>
            <a:off x="1543631" y="491372"/>
            <a:ext cx="964592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Istaknuti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primjeri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novinski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naslovi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Po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čemu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primjeri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razlikuju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od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prethodnih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primjera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ovoj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udžbeničkoj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jedinici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 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E487E7-2B63-384D-914E-41C71E17DA43}"/>
              </a:ext>
            </a:extLst>
          </p:cNvPr>
          <p:cNvSpPr txBox="1"/>
          <p:nvPr/>
        </p:nvSpPr>
        <p:spPr>
          <a:xfrm>
            <a:off x="8559206" y="2638350"/>
            <a:ext cx="2499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STRANE RIJEČI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625C395-9904-E440-8AF2-6D59A6F070BE}"/>
              </a:ext>
            </a:extLst>
          </p:cNvPr>
          <p:cNvSpPr txBox="1"/>
          <p:nvPr/>
        </p:nvSpPr>
        <p:spPr>
          <a:xfrm>
            <a:off x="8272483" y="3326919"/>
            <a:ext cx="30728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- </a:t>
            </a:r>
            <a:r>
              <a:rPr lang="en-US" sz="2800" dirty="0" err="1"/>
              <a:t>izreke</a:t>
            </a:r>
            <a:r>
              <a:rPr lang="en-US" sz="2800" dirty="0"/>
              <a:t>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US" sz="2800" dirty="0" err="1"/>
              <a:t>poslovice</a:t>
            </a:r>
            <a:r>
              <a:rPr lang="en-US" sz="2800" dirty="0"/>
              <a:t>, </a:t>
            </a:r>
            <a:r>
              <a:rPr lang="en-US" sz="2800" dirty="0" err="1"/>
              <a:t>tuđa</a:t>
            </a:r>
            <a:r>
              <a:rPr lang="en-US" sz="2800" dirty="0"/>
              <a:t> </a:t>
            </a:r>
            <a:r>
              <a:rPr lang="en-US" sz="2800" dirty="0" err="1"/>
              <a:t>imena</a:t>
            </a:r>
            <a:endParaRPr lang="en-HR" sz="2800" dirty="0"/>
          </a:p>
        </p:txBody>
      </p:sp>
      <p:pic>
        <p:nvPicPr>
          <p:cNvPr id="12" name="Graphic 11" descr="Arrow: Slight curve with solid fill">
            <a:extLst>
              <a:ext uri="{FF2B5EF4-FFF2-40B4-BE49-F238E27FC236}">
                <a16:creationId xmlns:a16="http://schemas.microsoft.com/office/drawing/2014/main" id="{30ED6FEF-653D-9748-8094-A40DC9074A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443217">
            <a:off x="1965416" y="4593649"/>
            <a:ext cx="914400" cy="9144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F6F217D-D64D-9042-8B75-2B58CB7BC796}"/>
              </a:ext>
            </a:extLst>
          </p:cNvPr>
          <p:cNvSpPr txBox="1"/>
          <p:nvPr/>
        </p:nvSpPr>
        <p:spPr>
          <a:xfrm>
            <a:off x="3144807" y="5064369"/>
            <a:ext cx="32217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en-US" sz="2800" dirty="0"/>
              <a:t>i</a:t>
            </a:r>
            <a:r>
              <a:rPr lang="en-HR" sz="2800" dirty="0"/>
              <a:t>zvorni oblik pisanja</a:t>
            </a:r>
          </a:p>
        </p:txBody>
      </p:sp>
    </p:spTree>
    <p:extLst>
      <p:ext uri="{BB962C8B-B14F-4D97-AF65-F5344CB8AC3E}">
        <p14:creationId xmlns:p14="http://schemas.microsoft.com/office/powerpoint/2010/main" val="4149937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3" grpId="1"/>
      <p:bldP spid="9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107886" y="1825318"/>
            <a:ext cx="3927383" cy="3878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049" y="5186170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2A7E2F6E-0D5F-2F4E-870D-621BA9FC31F2}"/>
              </a:ext>
            </a:extLst>
          </p:cNvPr>
          <p:cNvSpPr txBox="1"/>
          <p:nvPr/>
        </p:nvSpPr>
        <p:spPr>
          <a:xfrm>
            <a:off x="8173330" y="1605346"/>
            <a:ext cx="3796496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TOČNO PIŠI I GOVORI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8892C78-BCD3-404F-97DF-4298D670D1D8}"/>
              </a:ext>
            </a:extLst>
          </p:cNvPr>
          <p:cNvSpPr/>
          <p:nvPr/>
        </p:nvSpPr>
        <p:spPr>
          <a:xfrm>
            <a:off x="2418912" y="484251"/>
            <a:ext cx="944238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Promotri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istaknute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riječi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primjerima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Prepoznaješ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li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među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njima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svoje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pogreške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 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književno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0857C90-049C-8546-A160-BC7474416CE2}"/>
              </a:ext>
            </a:extLst>
          </p:cNvPr>
          <p:cNvSpPr/>
          <p:nvPr/>
        </p:nvSpPr>
        <p:spPr>
          <a:xfrm>
            <a:off x="101273" y="1544928"/>
            <a:ext cx="7973290" cy="3257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solidFill>
                  <a:srgbClr val="FF0000"/>
                </a:solidFill>
                <a:latin typeface="Caveat"/>
              </a:rPr>
              <a:t>Super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to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napisao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            </a:t>
            </a:r>
            <a:r>
              <a:rPr lang="en-US" sz="2800" dirty="0" err="1">
                <a:solidFill>
                  <a:srgbClr val="70AD47"/>
                </a:solidFill>
                <a:latin typeface="Caveat"/>
              </a:rPr>
              <a:t>Odlično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to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napisao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Meni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to </a:t>
            </a:r>
            <a:r>
              <a:rPr lang="en-US" sz="2800" b="1" dirty="0">
                <a:solidFill>
                  <a:srgbClr val="FF0000"/>
                </a:solidFill>
                <a:latin typeface="Caveat"/>
              </a:rPr>
              <a:t>OK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                    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Meni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to </a:t>
            </a:r>
            <a:r>
              <a:rPr lang="en-US" sz="2800" dirty="0">
                <a:solidFill>
                  <a:srgbClr val="70AD47"/>
                </a:solidFill>
                <a:latin typeface="Caveat"/>
              </a:rPr>
              <a:t>u</a:t>
            </a:r>
            <a:r>
              <a:rPr lang="en-US" sz="2800" dirty="0">
                <a:solidFill>
                  <a:srgbClr val="70AD47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70AD47"/>
                </a:solidFill>
                <a:latin typeface="Caveat"/>
              </a:rPr>
              <a:t>redu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800" b="1" dirty="0">
                <a:solidFill>
                  <a:srgbClr val="FF0000"/>
                </a:solidFill>
                <a:latin typeface="Caveat"/>
              </a:rPr>
              <a:t>Sori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nisam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tako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mislila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     </a:t>
            </a:r>
            <a:r>
              <a:rPr lang="en-US" sz="2800" dirty="0" err="1">
                <a:solidFill>
                  <a:srgbClr val="70AD47"/>
                </a:solidFill>
                <a:latin typeface="Caveat"/>
              </a:rPr>
              <a:t>Oprosti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nisam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tako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mislila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US" sz="2800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me </a:t>
            </a:r>
            <a:r>
              <a:rPr lang="en-US" sz="2800" b="1" dirty="0" err="1">
                <a:solidFill>
                  <a:srgbClr val="FF0000"/>
                </a:solidFill>
                <a:latin typeface="Caveat"/>
              </a:rPr>
              <a:t>hejtaš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               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me </a:t>
            </a:r>
            <a:r>
              <a:rPr lang="en-US" sz="2800" dirty="0">
                <a:solidFill>
                  <a:srgbClr val="70AD47"/>
                </a:solidFill>
                <a:latin typeface="Caveat"/>
              </a:rPr>
              <a:t>ne </a:t>
            </a:r>
            <a:r>
              <a:rPr lang="en-US" sz="2800" dirty="0" err="1">
                <a:solidFill>
                  <a:srgbClr val="70AD47"/>
                </a:solidFill>
                <a:latin typeface="Caveat"/>
              </a:rPr>
              <a:t>podnosiš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</a:t>
            </a:r>
            <a:endParaRPr lang="en-US" sz="2800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800" b="1" dirty="0">
                <a:solidFill>
                  <a:srgbClr val="FF0000"/>
                </a:solidFill>
                <a:latin typeface="Caveat"/>
              </a:rPr>
              <a:t>Btw</a:t>
            </a:r>
            <a:r>
              <a:rPr lang="en-US" sz="2800" b="1" dirty="0">
                <a:solidFill>
                  <a:srgbClr val="33CCCC"/>
                </a:solidFill>
                <a:latin typeface="Caveat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rekla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                 </a:t>
            </a:r>
            <a:r>
              <a:rPr lang="en-US" sz="2800" dirty="0" err="1">
                <a:solidFill>
                  <a:srgbClr val="70AD47"/>
                </a:solidFill>
                <a:latin typeface="Caveat"/>
              </a:rPr>
              <a:t>Usput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rekla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2050" name="Picture 2" descr="Yes No Logo Images, Stock Photos &amp; Vectors | Shutterstock">
            <a:extLst>
              <a:ext uri="{FF2B5EF4-FFF2-40B4-BE49-F238E27FC236}">
                <a16:creationId xmlns:a16="http://schemas.microsoft.com/office/drawing/2014/main" id="{14C93BE0-7833-A44D-AD7C-E2C4FDDC1B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3" t="18504" r="51582" b="29787"/>
          <a:stretch/>
        </p:blipFill>
        <p:spPr bwMode="auto">
          <a:xfrm>
            <a:off x="5374439" y="5119189"/>
            <a:ext cx="686065" cy="73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Yes No Logo Images, Stock Photos &amp; Vectors | Shutterstock">
            <a:extLst>
              <a:ext uri="{FF2B5EF4-FFF2-40B4-BE49-F238E27FC236}">
                <a16:creationId xmlns:a16="http://schemas.microsoft.com/office/drawing/2014/main" id="{6C0BF590-FC0F-8348-BECB-73E4583260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69" t="19648" r="6721" b="29609"/>
          <a:stretch/>
        </p:blipFill>
        <p:spPr bwMode="auto">
          <a:xfrm>
            <a:off x="1606078" y="5160194"/>
            <a:ext cx="727970" cy="704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426A6B5-3B09-8F4A-A8A8-CB7E01960E1B}"/>
              </a:ext>
            </a:extLst>
          </p:cNvPr>
          <p:cNvSpPr txBox="1"/>
          <p:nvPr/>
        </p:nvSpPr>
        <p:spPr>
          <a:xfrm>
            <a:off x="9105610" y="2303150"/>
            <a:ext cx="22189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KNJIŽEVNI STANDARDNI JEZIK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8986BBC-5A20-E943-A3C2-98EF2172F895}"/>
              </a:ext>
            </a:extLst>
          </p:cNvPr>
          <p:cNvSpPr txBox="1"/>
          <p:nvPr/>
        </p:nvSpPr>
        <p:spPr>
          <a:xfrm>
            <a:off x="8997696" y="3688145"/>
            <a:ext cx="232685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dirty="0"/>
              <a:t>Naš hrvatski uvijek ima prednost!</a:t>
            </a:r>
          </a:p>
        </p:txBody>
      </p:sp>
    </p:spTree>
    <p:extLst>
      <p:ext uri="{BB962C8B-B14F-4D97-AF65-F5344CB8AC3E}">
        <p14:creationId xmlns:p14="http://schemas.microsoft.com/office/powerpoint/2010/main" val="2622114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9" grpId="0" build="p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075624" y="588373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3960" y="4996581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D9DEA48B-E4D8-964A-947E-16143522C4DA}"/>
              </a:ext>
            </a:extLst>
          </p:cNvPr>
          <p:cNvSpPr txBox="1"/>
          <p:nvPr/>
        </p:nvSpPr>
        <p:spPr>
          <a:xfrm>
            <a:off x="8513776" y="2086155"/>
            <a:ext cx="2634745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UVJEŽBAVANJE</a:t>
            </a:r>
          </a:p>
        </p:txBody>
      </p:sp>
      <p:pic>
        <p:nvPicPr>
          <p:cNvPr id="3" name="Graphic 2" descr="Storytelling with solid fill">
            <a:extLst>
              <a:ext uri="{FF2B5EF4-FFF2-40B4-BE49-F238E27FC236}">
                <a16:creationId xmlns:a16="http://schemas.microsoft.com/office/drawing/2014/main" id="{76AEA56B-8C07-894F-AAE5-6E1873402F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33115" y="696634"/>
            <a:ext cx="792672" cy="79267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17B2BD1-AD5D-434B-BEFD-29C4C8DE83F6}"/>
              </a:ext>
            </a:extLst>
          </p:cNvPr>
          <p:cNvSpPr txBox="1"/>
          <p:nvPr/>
        </p:nvSpPr>
        <p:spPr>
          <a:xfrm>
            <a:off x="2044132" y="402506"/>
            <a:ext cx="87259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Riječi iz sljedećeg niza razvrstaj na: usvojenice, prilagođenice, tuđice.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2D8E1D-9706-534E-9F8F-B8F07ACFDAF8}"/>
              </a:ext>
            </a:extLst>
          </p:cNvPr>
          <p:cNvSpPr txBox="1"/>
          <p:nvPr/>
        </p:nvSpPr>
        <p:spPr>
          <a:xfrm>
            <a:off x="459011" y="1425818"/>
            <a:ext cx="71323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i="1" dirty="0"/>
              <a:t>- škola, akcent, party, link, krevet, muzika, biografija, jumbo, lopov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08EB876-31D4-4C45-8BDE-9473CD92674B}"/>
              </a:ext>
            </a:extLst>
          </p:cNvPr>
          <p:cNvSpPr txBox="1"/>
          <p:nvPr/>
        </p:nvSpPr>
        <p:spPr>
          <a:xfrm>
            <a:off x="56361" y="2409320"/>
            <a:ext cx="793762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HR" sz="2800" dirty="0"/>
              <a:t>Usvojenice</a:t>
            </a:r>
            <a:r>
              <a:rPr lang="en-HR" sz="2800" dirty="0">
                <a:solidFill>
                  <a:srgbClr val="069C4B"/>
                </a:solidFill>
              </a:rPr>
              <a:t>:_________________________________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FADA490-BB32-0942-953F-FE63814317E9}"/>
              </a:ext>
            </a:extLst>
          </p:cNvPr>
          <p:cNvSpPr txBox="1"/>
          <p:nvPr/>
        </p:nvSpPr>
        <p:spPr>
          <a:xfrm>
            <a:off x="30050" y="3015208"/>
            <a:ext cx="79376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Posuđenice</a:t>
            </a:r>
            <a:r>
              <a:rPr lang="en-HR" sz="2800" dirty="0">
                <a:solidFill>
                  <a:srgbClr val="069C4B"/>
                </a:solidFill>
              </a:rPr>
              <a:t>:_________________________________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9BABBB5-16B7-944E-A952-598722E0749B}"/>
              </a:ext>
            </a:extLst>
          </p:cNvPr>
          <p:cNvSpPr txBox="1"/>
          <p:nvPr/>
        </p:nvSpPr>
        <p:spPr>
          <a:xfrm>
            <a:off x="56361" y="3650491"/>
            <a:ext cx="79376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Tuđice</a:t>
            </a:r>
            <a:r>
              <a:rPr lang="en-HR" sz="2800" dirty="0">
                <a:solidFill>
                  <a:srgbClr val="069C4B"/>
                </a:solidFill>
              </a:rPr>
              <a:t>:_____________________________________</a:t>
            </a:r>
          </a:p>
        </p:txBody>
      </p:sp>
      <p:pic>
        <p:nvPicPr>
          <p:cNvPr id="14" name="Graphic 13" descr="Storytelling with solid fill">
            <a:extLst>
              <a:ext uri="{FF2B5EF4-FFF2-40B4-BE49-F238E27FC236}">
                <a16:creationId xmlns:a16="http://schemas.microsoft.com/office/drawing/2014/main" id="{1E8980DD-EAE3-6D48-B73D-CA10EB9B9B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28669" y="4085643"/>
            <a:ext cx="792672" cy="79267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52580F0-80C0-B047-ACC0-4E5768336EB4}"/>
              </a:ext>
            </a:extLst>
          </p:cNvPr>
          <p:cNvSpPr txBox="1"/>
          <p:nvPr/>
        </p:nvSpPr>
        <p:spPr>
          <a:xfrm>
            <a:off x="1513479" y="4339417"/>
            <a:ext cx="91225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Posuđenice zamijeni književnim riječima.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7AEB76D-3E93-2240-B23D-C7B4795C1908}"/>
              </a:ext>
            </a:extLst>
          </p:cNvPr>
          <p:cNvSpPr txBox="1"/>
          <p:nvPr/>
        </p:nvSpPr>
        <p:spPr>
          <a:xfrm>
            <a:off x="528669" y="4869896"/>
            <a:ext cx="88568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i="1" dirty="0"/>
              <a:t>Moji  se frendovi služi riječima kao što su printer, sajt </a:t>
            </a:r>
            <a:r>
              <a:rPr lang="en-US" sz="2800" i="1" dirty="0"/>
              <a:t>i</a:t>
            </a:r>
            <a:r>
              <a:rPr lang="en-HR" sz="2800" i="1" dirty="0"/>
              <a:t> sl.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6B8AE4-E9CD-2C4E-A086-8D82AA9A5EEE}"/>
              </a:ext>
            </a:extLst>
          </p:cNvPr>
          <p:cNvCxnSpPr>
            <a:cxnSpLocks/>
          </p:cNvCxnSpPr>
          <p:nvPr/>
        </p:nvCxnSpPr>
        <p:spPr>
          <a:xfrm>
            <a:off x="528669" y="5861565"/>
            <a:ext cx="9110006" cy="0"/>
          </a:xfrm>
          <a:prstGeom prst="line">
            <a:avLst/>
          </a:prstGeom>
          <a:ln w="28575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AA4C775-2412-4B4C-84D4-515357A0EC48}"/>
              </a:ext>
            </a:extLst>
          </p:cNvPr>
          <p:cNvSpPr txBox="1"/>
          <p:nvPr/>
        </p:nvSpPr>
        <p:spPr>
          <a:xfrm>
            <a:off x="2663460" y="2379925"/>
            <a:ext cx="3710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70C0"/>
                </a:solidFill>
              </a:rPr>
              <a:t>š</a:t>
            </a:r>
            <a:r>
              <a:rPr lang="en-HR" sz="2800" dirty="0">
                <a:solidFill>
                  <a:srgbClr val="0070C0"/>
                </a:solidFill>
              </a:rPr>
              <a:t>kola, krevet, lopov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EC69F98-2715-8547-BC42-CF3F84A1EF49}"/>
              </a:ext>
            </a:extLst>
          </p:cNvPr>
          <p:cNvSpPr txBox="1"/>
          <p:nvPr/>
        </p:nvSpPr>
        <p:spPr>
          <a:xfrm>
            <a:off x="459011" y="5310449"/>
            <a:ext cx="99705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>
                <a:solidFill>
                  <a:srgbClr val="0070C0"/>
                </a:solidFill>
              </a:rPr>
              <a:t>Moji prijatelji se služe riječima kao što su pisač, stranica i sl. </a:t>
            </a:r>
            <a:endParaRPr lang="en-HR" sz="2800" dirty="0">
              <a:solidFill>
                <a:srgbClr val="0070C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A06A61B-C6C2-5746-AC24-5531D639D0F0}"/>
              </a:ext>
            </a:extLst>
          </p:cNvPr>
          <p:cNvSpPr txBox="1"/>
          <p:nvPr/>
        </p:nvSpPr>
        <p:spPr>
          <a:xfrm>
            <a:off x="2850144" y="2981954"/>
            <a:ext cx="49297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>
                <a:solidFill>
                  <a:srgbClr val="0070C0"/>
                </a:solidFill>
              </a:rPr>
              <a:t>akcent, muzika, biografija</a:t>
            </a:r>
            <a:endParaRPr lang="en-HR" sz="2800" dirty="0">
              <a:solidFill>
                <a:srgbClr val="0070C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CFE7C4B-A84E-954F-907A-977721E1B152}"/>
              </a:ext>
            </a:extLst>
          </p:cNvPr>
          <p:cNvSpPr txBox="1"/>
          <p:nvPr/>
        </p:nvSpPr>
        <p:spPr>
          <a:xfrm>
            <a:off x="2968259" y="3601541"/>
            <a:ext cx="3710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>
                <a:solidFill>
                  <a:srgbClr val="0070C0"/>
                </a:solidFill>
              </a:rPr>
              <a:t>party, link, jumbo</a:t>
            </a:r>
            <a:endParaRPr lang="en-HR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68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022368" y="1223655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555" y="5436646"/>
            <a:ext cx="1864561" cy="704488"/>
          </a:xfrm>
          <a:prstGeom prst="rect">
            <a:avLst/>
          </a:prstGeom>
        </p:spPr>
      </p:pic>
      <p:pic>
        <p:nvPicPr>
          <p:cNvPr id="8" name="Google Shape;299;p24">
            <a:hlinkClick r:id="rId5"/>
            <a:extLst>
              <a:ext uri="{FF2B5EF4-FFF2-40B4-BE49-F238E27FC236}">
                <a16:creationId xmlns:a16="http://schemas.microsoft.com/office/drawing/2014/main" id="{55E966A6-59EB-634D-A08B-DA6BC33DB7A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t="24066" r="27775" b="26702"/>
          <a:stretch/>
        </p:blipFill>
        <p:spPr>
          <a:xfrm>
            <a:off x="7623293" y="2560050"/>
            <a:ext cx="2631877" cy="107360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B4513833-C872-D94A-A9E3-25DD112A2A55}"/>
              </a:ext>
            </a:extLst>
          </p:cNvPr>
          <p:cNvSpPr txBox="1"/>
          <p:nvPr/>
        </p:nvSpPr>
        <p:spPr>
          <a:xfrm>
            <a:off x="8063785" y="185888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C88F2C-89E8-E942-88F7-ADF8EE43FB38}"/>
              </a:ext>
            </a:extLst>
          </p:cNvPr>
          <p:cNvSpPr txBox="1"/>
          <p:nvPr/>
        </p:nvSpPr>
        <p:spPr>
          <a:xfrm>
            <a:off x="1742379" y="1148270"/>
            <a:ext cx="1672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Zamijeni anglizme hrvatskim riječima.</a:t>
            </a:r>
            <a:endParaRPr lang="en-H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0FE9C2-85AC-F74C-BAAF-C0322AA4BB5E}"/>
              </a:ext>
            </a:extLst>
          </p:cNvPr>
          <p:cNvSpPr txBox="1"/>
          <p:nvPr/>
        </p:nvSpPr>
        <p:spPr>
          <a:xfrm>
            <a:off x="1701669" y="2630932"/>
            <a:ext cx="1672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Poslušaj audiosažetak </a:t>
            </a:r>
            <a:r>
              <a:rPr lang="en-US" dirty="0"/>
              <a:t>o </a:t>
            </a:r>
            <a:r>
              <a:rPr lang="hr-HR" dirty="0"/>
              <a:t>posuđenicama.</a:t>
            </a:r>
            <a:endParaRPr lang="en-HR" dirty="0"/>
          </a:p>
        </p:txBody>
      </p:sp>
      <p:pic>
        <p:nvPicPr>
          <p:cNvPr id="16" name="Picture 15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F7A68610-48A7-B84E-9AEC-68D3FA69437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095" y="1205186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8" name="Picture 17" descr="Icon&#10;&#10;Description automatically generated with low confidence">
            <a:extLst>
              <a:ext uri="{FF2B5EF4-FFF2-40B4-BE49-F238E27FC236}">
                <a16:creationId xmlns:a16="http://schemas.microsoft.com/office/drawing/2014/main" id="{45B7A09B-FA6E-ED45-AC42-C1E5DA61F13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45" y="2591002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0" name="Picture 19" descr="Icon&#10;&#10;Description automatically generated">
            <a:extLst>
              <a:ext uri="{FF2B5EF4-FFF2-40B4-BE49-F238E27FC236}">
                <a16:creationId xmlns:a16="http://schemas.microsoft.com/office/drawing/2014/main" id="{45E6226C-AA09-9444-A751-67DBE8B5E3E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45" y="3987707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2" name="Picture 21" descr="Icon&#10;&#10;Description automatically generated">
            <a:extLst>
              <a:ext uri="{FF2B5EF4-FFF2-40B4-BE49-F238E27FC236}">
                <a16:creationId xmlns:a16="http://schemas.microsoft.com/office/drawing/2014/main" id="{92961D74-877A-9749-86CC-BD775F9623D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029" y="1203341"/>
            <a:ext cx="992337" cy="128019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4" name="Picture 23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C383D2B5-27B6-2742-98C7-95AA7E76A4B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029" y="2591003"/>
            <a:ext cx="992337" cy="128019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83DA32A-5B68-0C4D-9218-79B719ACF848}"/>
              </a:ext>
            </a:extLst>
          </p:cNvPr>
          <p:cNvSpPr txBox="1"/>
          <p:nvPr/>
        </p:nvSpPr>
        <p:spPr>
          <a:xfrm>
            <a:off x="1742379" y="3987707"/>
            <a:ext cx="15250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Razlikuj germanizme od turcizama.</a:t>
            </a:r>
            <a:endParaRPr lang="en-HR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D650F81-6E59-0E45-8BDA-37C498C27D63}"/>
              </a:ext>
            </a:extLst>
          </p:cNvPr>
          <p:cNvSpPr txBox="1"/>
          <p:nvPr/>
        </p:nvSpPr>
        <p:spPr>
          <a:xfrm>
            <a:off x="5181600" y="1203341"/>
            <a:ext cx="15037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Provjeri svoje poznavanje posuđenica.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1CC2140-8D6F-E74C-9C72-8DD658767956}"/>
              </a:ext>
            </a:extLst>
          </p:cNvPr>
          <p:cNvSpPr txBox="1"/>
          <p:nvPr/>
        </p:nvSpPr>
        <p:spPr>
          <a:xfrm>
            <a:off x="5181600" y="2556413"/>
            <a:ext cx="17455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Vrednuj znanje o posuđenicama s pomoću Wizer.me listića.</a:t>
            </a:r>
          </a:p>
        </p:txBody>
      </p:sp>
    </p:spTree>
    <p:extLst>
      <p:ext uri="{BB962C8B-B14F-4D97-AF65-F5344CB8AC3E}">
        <p14:creationId xmlns:p14="http://schemas.microsoft.com/office/powerpoint/2010/main" val="2763696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Sponsor — UIC Summer Institute on Sustainability and Energy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33" r="16995" b="-1"/>
          <a:stretch/>
        </p:blipFill>
        <p:spPr bwMode="auto">
          <a:xfrm>
            <a:off x="6103088" y="0"/>
            <a:ext cx="6088912" cy="5871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2666193" y="-2659105"/>
            <a:ext cx="6873789" cy="12192000"/>
          </a:xfrm>
          <a:prstGeom prst="rect">
            <a:avLst/>
          </a:prstGeom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22" y="3318560"/>
            <a:ext cx="2736906" cy="2703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Orange Circle Logo - Free image on Pixabay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918" y="4444039"/>
            <a:ext cx="750775" cy="74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kstniOkvir 12"/>
          <p:cNvSpPr txBox="1"/>
          <p:nvPr/>
        </p:nvSpPr>
        <p:spPr>
          <a:xfrm>
            <a:off x="8278019" y="3313393"/>
            <a:ext cx="2913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dirty="0"/>
              <a:t>udžbenik hrvatskoga jezika u osmome razredu osnovne škole</a:t>
            </a:r>
          </a:p>
        </p:txBody>
      </p:sp>
      <p:pic>
        <p:nvPicPr>
          <p:cNvPr id="14" name="Picture 8" descr="e-sfera.hr ‐ platforma udžbenika Školske knjige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4" b="28909"/>
          <a:stretch/>
        </p:blipFill>
        <p:spPr bwMode="auto">
          <a:xfrm>
            <a:off x="8569119" y="5568994"/>
            <a:ext cx="2489706" cy="53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Slika 14"/>
          <p:cNvPicPr>
            <a:picLocks noChangeAspect="1"/>
          </p:cNvPicPr>
          <p:nvPr/>
        </p:nvPicPr>
        <p:blipFill>
          <a:blip r:embed="rId8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124" y="2587714"/>
            <a:ext cx="2088115" cy="788954"/>
          </a:xfrm>
          <a:prstGeom prst="rect">
            <a:avLst/>
          </a:prstGeom>
        </p:spPr>
      </p:pic>
      <p:pic>
        <p:nvPicPr>
          <p:cNvPr id="1026" name="Picture 2" descr="Cuadrilla Images, Stock Photos &amp; Vectors | Shutterstock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953" y="835842"/>
            <a:ext cx="4764604" cy="342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80131">
            <a:off x="2412738" y="645836"/>
            <a:ext cx="3606334" cy="356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1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502" y="3898168"/>
            <a:ext cx="1105121" cy="1091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kstniOkvir 15"/>
          <p:cNvSpPr txBox="1"/>
          <p:nvPr/>
        </p:nvSpPr>
        <p:spPr>
          <a:xfrm>
            <a:off x="8236215" y="1157693"/>
            <a:ext cx="3155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dirty="0">
                <a:solidFill>
                  <a:schemeClr val="accent6">
                    <a:lumMod val="5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Posuđenice</a:t>
            </a:r>
          </a:p>
        </p:txBody>
      </p:sp>
    </p:spTree>
    <p:extLst>
      <p:ext uri="{BB962C8B-B14F-4D97-AF65-F5344CB8AC3E}">
        <p14:creationId xmlns:p14="http://schemas.microsoft.com/office/powerpoint/2010/main" val="2961379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469989" y="1365852"/>
            <a:ext cx="4447255" cy="4392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5817" y="5206980"/>
            <a:ext cx="1864561" cy="704488"/>
          </a:xfrm>
          <a:prstGeom prst="rect">
            <a:avLst/>
          </a:prstGeom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58B5B528-7EC9-D347-9C3A-C92F416B13F6}"/>
              </a:ext>
            </a:extLst>
          </p:cNvPr>
          <p:cNvSpPr txBox="1"/>
          <p:nvPr/>
        </p:nvSpPr>
        <p:spPr>
          <a:xfrm>
            <a:off x="8892363" y="1721480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POVEŽI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FF2125-00A0-A746-934B-C325898D20D1}"/>
              </a:ext>
            </a:extLst>
          </p:cNvPr>
          <p:cNvSpPr txBox="1"/>
          <p:nvPr/>
        </p:nvSpPr>
        <p:spPr>
          <a:xfrm>
            <a:off x="8190101" y="2735864"/>
            <a:ext cx="300702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/>
              <a:t>Što</a:t>
            </a:r>
            <a:r>
              <a:rPr lang="en-US" sz="2800" dirty="0"/>
              <a:t> </a:t>
            </a:r>
            <a:r>
              <a:rPr lang="en-US" sz="2800" dirty="0" err="1"/>
              <a:t>su</a:t>
            </a:r>
            <a:r>
              <a:rPr lang="en-US" sz="2800" dirty="0"/>
              <a:t> </a:t>
            </a:r>
            <a:r>
              <a:rPr lang="en-US" sz="2800" dirty="0" err="1"/>
              <a:t>književne</a:t>
            </a:r>
            <a:r>
              <a:rPr lang="en-US" sz="2800" dirty="0"/>
              <a:t> </a:t>
            </a:r>
            <a:r>
              <a:rPr lang="en-US" sz="2800" dirty="0" err="1"/>
              <a:t>riječi</a:t>
            </a:r>
            <a:r>
              <a:rPr lang="en-US" sz="2800" dirty="0"/>
              <a:t>? </a:t>
            </a:r>
            <a:r>
              <a:rPr lang="en-US" sz="2800" dirty="0" err="1"/>
              <a:t>Koje</a:t>
            </a:r>
            <a:r>
              <a:rPr lang="en-US" sz="2800" dirty="0"/>
              <a:t> </a:t>
            </a:r>
            <a:r>
              <a:rPr lang="en-US" sz="2800" dirty="0" err="1"/>
              <a:t>riječi</a:t>
            </a:r>
            <a:r>
              <a:rPr lang="en-US" sz="2800" dirty="0"/>
              <a:t> </a:t>
            </a:r>
            <a:r>
              <a:rPr lang="en-US" sz="2800" dirty="0" err="1"/>
              <a:t>smatramo</a:t>
            </a:r>
            <a:r>
              <a:rPr lang="en-US" sz="2800" dirty="0"/>
              <a:t> </a:t>
            </a:r>
            <a:r>
              <a:rPr lang="en-US" sz="2800" dirty="0" err="1"/>
              <a:t>neknjiževnim</a:t>
            </a:r>
            <a:r>
              <a:rPr lang="en-US" sz="2800" dirty="0"/>
              <a:t>?</a:t>
            </a:r>
            <a:endParaRPr lang="en-HR" sz="2800" dirty="0"/>
          </a:p>
        </p:txBody>
      </p:sp>
      <p:pic>
        <p:nvPicPr>
          <p:cNvPr id="8" name="Picture 7" descr="A picture containing timeline&#10;&#10;Description automatically generated">
            <a:extLst>
              <a:ext uri="{FF2B5EF4-FFF2-40B4-BE49-F238E27FC236}">
                <a16:creationId xmlns:a16="http://schemas.microsoft.com/office/drawing/2014/main" id="{34767A1A-F9CA-BE40-9133-C8C2BBFAD0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28991">
            <a:off x="1449883" y="338681"/>
            <a:ext cx="4424151" cy="6180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095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310529" y="1454868"/>
            <a:ext cx="4453482" cy="4398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431699" y="1526178"/>
            <a:ext cx="2512468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PRIPREMI SE</a:t>
            </a:r>
          </a:p>
        </p:txBody>
      </p:sp>
      <p:pic>
        <p:nvPicPr>
          <p:cNvPr id="3" name="Picture 2" descr="A picture containing text, screenshot, newspaper&#10;&#10;Description automatically generated">
            <a:extLst>
              <a:ext uri="{FF2B5EF4-FFF2-40B4-BE49-F238E27FC236}">
                <a16:creationId xmlns:a16="http://schemas.microsoft.com/office/drawing/2014/main" id="{CD9C9717-E69E-5A47-9F53-B5F1A52768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105" y="2188458"/>
            <a:ext cx="2222500" cy="30099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B1DFDEA-9A47-9146-8DBD-1AE5C6A82FE2}"/>
              </a:ext>
            </a:extLst>
          </p:cNvPr>
          <p:cNvSpPr/>
          <p:nvPr/>
        </p:nvSpPr>
        <p:spPr>
          <a:xfrm>
            <a:off x="-1256154" y="1899092"/>
            <a:ext cx="6096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98320"/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Zbog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čega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i="1" dirty="0">
                <a:solidFill>
                  <a:srgbClr val="000000"/>
                </a:solidFill>
                <a:latin typeface="Calibri" panose="020F0502020204030204" pitchFamily="34" charset="0"/>
              </a:rPr>
              <a:t>the best kept secret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prikladnije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od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uobičajene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i="1" dirty="0" err="1">
                <a:solidFill>
                  <a:srgbClr val="000000"/>
                </a:solidFill>
                <a:latin typeface="Calibri" panose="020F0502020204030204" pitchFamily="34" charset="0"/>
              </a:rPr>
              <a:t>najbolje</a:t>
            </a:r>
            <a:r>
              <a:rPr lang="en-US" sz="2800" i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i="1" dirty="0" err="1">
                <a:solidFill>
                  <a:srgbClr val="000000"/>
                </a:solidFill>
                <a:latin typeface="Calibri" panose="020F0502020204030204" pitchFamily="34" charset="0"/>
              </a:rPr>
              <a:t>čuvane</a:t>
            </a:r>
            <a:r>
              <a:rPr lang="en-US" sz="2800" i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i="1" dirty="0" err="1">
                <a:solidFill>
                  <a:srgbClr val="000000"/>
                </a:solidFill>
                <a:latin typeface="Calibri" panose="020F0502020204030204" pitchFamily="34" charset="0"/>
              </a:rPr>
              <a:t>tajne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ima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li u </a:t>
            </a:r>
            <a:r>
              <a:rPr lang="en-US" sz="2800" i="1" dirty="0" err="1">
                <a:solidFill>
                  <a:srgbClr val="000000"/>
                </a:solidFill>
                <a:latin typeface="Calibri" panose="020F0502020204030204" pitchFamily="34" charset="0"/>
              </a:rPr>
              <a:t>buyeru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neke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neprevodive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dubine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teško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razlučiti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govorniku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koji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nije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i="1" dirty="0">
                <a:solidFill>
                  <a:srgbClr val="000000"/>
                </a:solidFill>
                <a:latin typeface="Calibri" panose="020F0502020204030204" pitchFamily="34" charset="0"/>
              </a:rPr>
              <a:t>in, cool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i="1" dirty="0">
                <a:solidFill>
                  <a:srgbClr val="000000"/>
                </a:solidFill>
                <a:latin typeface="Calibri" panose="020F0502020204030204" pitchFamily="34" charset="0"/>
              </a:rPr>
              <a:t>trendy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li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već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ne.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918FB2-FD25-A64A-B392-53F421469A31}"/>
              </a:ext>
            </a:extLst>
          </p:cNvPr>
          <p:cNvSpPr txBox="1"/>
          <p:nvPr/>
        </p:nvSpPr>
        <p:spPr>
          <a:xfrm>
            <a:off x="571246" y="1144970"/>
            <a:ext cx="7738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Jesmo li pametniji na engleskome ili hrvatskome?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49EC1F2-3A9B-4848-B497-E20A0D1AF29C}"/>
              </a:ext>
            </a:extLst>
          </p:cNvPr>
          <p:cNvSpPr/>
          <p:nvPr/>
        </p:nvSpPr>
        <p:spPr>
          <a:xfrm>
            <a:off x="7774277" y="2188458"/>
            <a:ext cx="356428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Pronađi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tekstu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anglizme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i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pokušaj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ih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zamijeniti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odgovarajućom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riječ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hrvatskoga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standardnog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jezika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784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053127" y="1498754"/>
            <a:ext cx="4008513" cy="3959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354353" y="1630033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38E5745-973F-4B4F-BC96-7CFEA8BC08F4}"/>
              </a:ext>
            </a:extLst>
          </p:cNvPr>
          <p:cNvSpPr txBox="1"/>
          <p:nvPr/>
        </p:nvSpPr>
        <p:spPr>
          <a:xfrm>
            <a:off x="8889233" y="2307697"/>
            <a:ext cx="24749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JEZIČNO POSUĐIVANJE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187B50C-67E1-F145-B234-4B72483F124D}"/>
              </a:ext>
            </a:extLst>
          </p:cNvPr>
          <p:cNvSpPr/>
          <p:nvPr/>
        </p:nvSpPr>
        <p:spPr>
          <a:xfrm>
            <a:off x="1627631" y="517848"/>
            <a:ext cx="893673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Objasni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svojim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riječima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jezično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posuđivanje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kojeg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jezika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dolaze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istaknute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riječi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</a:t>
            </a:r>
            <a:endParaRPr lang="en-HR" sz="2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FEAE5FE-4904-4A4D-9BFA-D579785221DC}"/>
              </a:ext>
            </a:extLst>
          </p:cNvPr>
          <p:cNvSpPr txBox="1"/>
          <p:nvPr/>
        </p:nvSpPr>
        <p:spPr>
          <a:xfrm>
            <a:off x="387500" y="1870584"/>
            <a:ext cx="68057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Jučer smo na </a:t>
            </a:r>
            <a:r>
              <a:rPr lang="en-HR" sz="2800" dirty="0">
                <a:solidFill>
                  <a:srgbClr val="069C4B"/>
                </a:solidFill>
              </a:rPr>
              <a:t>terasi</a:t>
            </a:r>
            <a:r>
              <a:rPr lang="en-HR" sz="2800" dirty="0"/>
              <a:t> u Tkalčićevoj ulici  popili ukusni </a:t>
            </a:r>
            <a:r>
              <a:rPr lang="en-HR" sz="2800" dirty="0">
                <a:solidFill>
                  <a:srgbClr val="069C4B"/>
                </a:solidFill>
              </a:rPr>
              <a:t>kapučino</a:t>
            </a:r>
            <a:r>
              <a:rPr lang="en-HR" sz="2800" dirty="0"/>
              <a:t> </a:t>
            </a:r>
            <a:r>
              <a:rPr lang="en-US" sz="2800" dirty="0"/>
              <a:t>i</a:t>
            </a:r>
            <a:r>
              <a:rPr lang="en-HR" sz="2800" dirty="0"/>
              <a:t> pojeli prhki </a:t>
            </a:r>
            <a:r>
              <a:rPr lang="en-HR" sz="2800" dirty="0">
                <a:solidFill>
                  <a:srgbClr val="069C4B"/>
                </a:solidFill>
              </a:rPr>
              <a:t>kroasan</a:t>
            </a:r>
            <a:r>
              <a:rPr lang="en-HR" sz="2800" dirty="0"/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8C1973-6637-9F49-816D-8CB291BB076A}"/>
              </a:ext>
            </a:extLst>
          </p:cNvPr>
          <p:cNvSpPr txBox="1"/>
          <p:nvPr/>
        </p:nvSpPr>
        <p:spPr>
          <a:xfrm>
            <a:off x="127272" y="3357211"/>
            <a:ext cx="78128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</a:t>
            </a:r>
            <a:r>
              <a:rPr lang="en-HR" sz="2800" dirty="0"/>
              <a:t>erasa – ravna nepokrivena površina (njemački jezik)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B383B66-BAA9-F84C-BAF5-99B2EBB8D8A4}"/>
              </a:ext>
            </a:extLst>
          </p:cNvPr>
          <p:cNvSpPr txBox="1"/>
          <p:nvPr/>
        </p:nvSpPr>
        <p:spPr>
          <a:xfrm>
            <a:off x="127272" y="4779955"/>
            <a:ext cx="7512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/>
              <a:t>kroasan</a:t>
            </a:r>
            <a:r>
              <a:rPr lang="hr-HR" sz="2800" dirty="0"/>
              <a:t> – vrsta slatkog peciva (francuski jezik) </a:t>
            </a:r>
            <a:endParaRPr lang="en-HR" sz="28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9021BBC-4331-8E46-AC70-9E0A5771E390}"/>
              </a:ext>
            </a:extLst>
          </p:cNvPr>
          <p:cNvSpPr txBox="1"/>
          <p:nvPr/>
        </p:nvSpPr>
        <p:spPr>
          <a:xfrm>
            <a:off x="127272" y="4051744"/>
            <a:ext cx="65714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k</a:t>
            </a:r>
            <a:r>
              <a:rPr lang="en-HR" sz="2800" dirty="0"/>
              <a:t>apučino – kava s mlijekom (talijanski jezik)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0123A71-028F-8049-A0D2-D4450F529AA4}"/>
              </a:ext>
            </a:extLst>
          </p:cNvPr>
          <p:cNvSpPr/>
          <p:nvPr/>
        </p:nvSpPr>
        <p:spPr>
          <a:xfrm>
            <a:off x="8670424" y="3108307"/>
            <a:ext cx="277391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svako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preuzimanje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neke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riječi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jednoga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jezika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drugi</a:t>
            </a:r>
            <a:endParaRPr lang="en-HR" sz="2800" dirty="0"/>
          </a:p>
        </p:txBody>
      </p:sp>
    </p:spTree>
    <p:extLst>
      <p:ext uri="{BB962C8B-B14F-4D97-AF65-F5344CB8AC3E}">
        <p14:creationId xmlns:p14="http://schemas.microsoft.com/office/powerpoint/2010/main" val="2415854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9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103367" y="1420902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097918" y="1587910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6613B9-EBBF-3146-B734-182D2DDE39DE}"/>
              </a:ext>
            </a:extLst>
          </p:cNvPr>
          <p:cNvSpPr txBox="1"/>
          <p:nvPr/>
        </p:nvSpPr>
        <p:spPr>
          <a:xfrm>
            <a:off x="8735876" y="2380741"/>
            <a:ext cx="247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POSUĐENICE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5CE996B-DDDB-7A4B-93F7-260DC1355341}"/>
              </a:ext>
            </a:extLst>
          </p:cNvPr>
          <p:cNvSpPr txBox="1"/>
          <p:nvPr/>
        </p:nvSpPr>
        <p:spPr>
          <a:xfrm>
            <a:off x="1914744" y="463095"/>
            <a:ext cx="92961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Što su posuđenice? Kako ih nazivamo s obzirom na to iz kojeg su jezika posuđene? Što znače? Promotri primjere riječi.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5563AB-0770-714C-82FC-6FE12468A406}"/>
              </a:ext>
            </a:extLst>
          </p:cNvPr>
          <p:cNvSpPr txBox="1"/>
          <p:nvPr/>
        </p:nvSpPr>
        <p:spPr>
          <a:xfrm>
            <a:off x="220056" y="1774848"/>
            <a:ext cx="1694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šarafciger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0A9054B-BF69-5A4E-AB85-6C59F4451780}"/>
              </a:ext>
            </a:extLst>
          </p:cNvPr>
          <p:cNvSpPr txBox="1"/>
          <p:nvPr/>
        </p:nvSpPr>
        <p:spPr>
          <a:xfrm>
            <a:off x="5986914" y="1769476"/>
            <a:ext cx="1694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069C4B"/>
                </a:solidFill>
              </a:rPr>
              <a:t>- </a:t>
            </a:r>
            <a:r>
              <a:rPr lang="en-US" sz="2800" dirty="0">
                <a:solidFill>
                  <a:srgbClr val="069C4B"/>
                </a:solidFill>
              </a:rPr>
              <a:t>o</a:t>
            </a:r>
            <a:r>
              <a:rPr lang="en-HR" sz="2800" dirty="0">
                <a:solidFill>
                  <a:srgbClr val="069C4B"/>
                </a:solidFill>
              </a:rPr>
              <a:t>dvijač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7BABA5B-E8CB-DB4F-9AF5-76F8638082AB}"/>
              </a:ext>
            </a:extLst>
          </p:cNvPr>
          <p:cNvSpPr txBox="1"/>
          <p:nvPr/>
        </p:nvSpPr>
        <p:spPr>
          <a:xfrm>
            <a:off x="1700033" y="1762562"/>
            <a:ext cx="43959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en-US" sz="2800" dirty="0"/>
              <a:t>n</a:t>
            </a:r>
            <a:r>
              <a:rPr lang="en-HR" sz="2800" dirty="0"/>
              <a:t>jemački jezik, germanizam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040CEA0-0A15-C842-8C12-AE01EA3A53A6}"/>
              </a:ext>
            </a:extLst>
          </p:cNvPr>
          <p:cNvSpPr txBox="1"/>
          <p:nvPr/>
        </p:nvSpPr>
        <p:spPr>
          <a:xfrm>
            <a:off x="274169" y="2530624"/>
            <a:ext cx="847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chat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89BDFA-3EA1-514D-8509-1CA52D80A3CA}"/>
              </a:ext>
            </a:extLst>
          </p:cNvPr>
          <p:cNvSpPr txBox="1"/>
          <p:nvPr/>
        </p:nvSpPr>
        <p:spPr>
          <a:xfrm>
            <a:off x="1067401" y="2519156"/>
            <a:ext cx="37547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hr-HR" sz="2800" dirty="0"/>
              <a:t>engleski </a:t>
            </a:r>
            <a:r>
              <a:rPr lang="en-HR" sz="2800" dirty="0"/>
              <a:t>jezik, anglizam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BFBB85A-3B73-2041-993A-06C7139206A4}"/>
              </a:ext>
            </a:extLst>
          </p:cNvPr>
          <p:cNvSpPr txBox="1"/>
          <p:nvPr/>
        </p:nvSpPr>
        <p:spPr>
          <a:xfrm>
            <a:off x="4768055" y="2530624"/>
            <a:ext cx="1694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069C4B"/>
                </a:solidFill>
              </a:rPr>
              <a:t>- </a:t>
            </a:r>
            <a:r>
              <a:rPr lang="hr-HR" sz="2800" dirty="0">
                <a:solidFill>
                  <a:srgbClr val="069C4B"/>
                </a:solidFill>
              </a:rPr>
              <a:t>razgovor</a:t>
            </a:r>
            <a:endParaRPr lang="en-HR" sz="2800" dirty="0">
              <a:solidFill>
                <a:srgbClr val="069C4B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59D1B85-75DF-0443-8948-DF46DEFA9FE4}"/>
              </a:ext>
            </a:extLst>
          </p:cNvPr>
          <p:cNvSpPr txBox="1"/>
          <p:nvPr/>
        </p:nvSpPr>
        <p:spPr>
          <a:xfrm>
            <a:off x="274167" y="3312554"/>
            <a:ext cx="12864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škatula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D1D056C-7DD2-754A-8AD0-C37019AC88E5}"/>
              </a:ext>
            </a:extLst>
          </p:cNvPr>
          <p:cNvSpPr txBox="1"/>
          <p:nvPr/>
        </p:nvSpPr>
        <p:spPr>
          <a:xfrm>
            <a:off x="274167" y="4088556"/>
            <a:ext cx="12864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kočija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6B8030D-9DD6-EC46-8970-6DEED1317B2B}"/>
              </a:ext>
            </a:extLst>
          </p:cNvPr>
          <p:cNvSpPr txBox="1"/>
          <p:nvPr/>
        </p:nvSpPr>
        <p:spPr>
          <a:xfrm>
            <a:off x="274168" y="4801921"/>
            <a:ext cx="210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transport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1FCBA9F-DA35-2147-92F4-64AD8D9FB8A2}"/>
              </a:ext>
            </a:extLst>
          </p:cNvPr>
          <p:cNvSpPr txBox="1"/>
          <p:nvPr/>
        </p:nvSpPr>
        <p:spPr>
          <a:xfrm>
            <a:off x="1451449" y="3304885"/>
            <a:ext cx="4230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hr-HR" sz="2800" dirty="0"/>
              <a:t>talijanski </a:t>
            </a:r>
            <a:r>
              <a:rPr lang="en-HR" sz="2800" dirty="0"/>
              <a:t>jezik, talijanizam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43F85B6-1593-A14B-A568-68BEC1788C98}"/>
              </a:ext>
            </a:extLst>
          </p:cNvPr>
          <p:cNvSpPr txBox="1"/>
          <p:nvPr/>
        </p:nvSpPr>
        <p:spPr>
          <a:xfrm>
            <a:off x="1175314" y="4078938"/>
            <a:ext cx="45061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hr-HR" sz="2800" dirty="0"/>
              <a:t>mađarski </a:t>
            </a:r>
            <a:r>
              <a:rPr lang="en-HR" sz="2800" dirty="0"/>
              <a:t>jezik, hungarizam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FCB812E-6ED2-D741-AB1F-9FF6217975EF}"/>
              </a:ext>
            </a:extLst>
          </p:cNvPr>
          <p:cNvSpPr txBox="1"/>
          <p:nvPr/>
        </p:nvSpPr>
        <p:spPr>
          <a:xfrm>
            <a:off x="1784364" y="4801921"/>
            <a:ext cx="37547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hr-HR" sz="2800" dirty="0"/>
              <a:t>latinski </a:t>
            </a:r>
            <a:r>
              <a:rPr lang="en-HR" sz="2800" dirty="0"/>
              <a:t>jezik, latinizam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6350AF5-7663-B940-A032-2FDC31034933}"/>
              </a:ext>
            </a:extLst>
          </p:cNvPr>
          <p:cNvSpPr txBox="1"/>
          <p:nvPr/>
        </p:nvSpPr>
        <p:spPr>
          <a:xfrm>
            <a:off x="5521403" y="3279017"/>
            <a:ext cx="1694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069C4B"/>
                </a:solidFill>
              </a:rPr>
              <a:t>- </a:t>
            </a:r>
            <a:r>
              <a:rPr lang="hr-HR" sz="2800" dirty="0">
                <a:solidFill>
                  <a:srgbClr val="069C4B"/>
                </a:solidFill>
              </a:rPr>
              <a:t>kutija</a:t>
            </a:r>
            <a:endParaRPr lang="en-HR" sz="2800" dirty="0">
              <a:solidFill>
                <a:srgbClr val="069C4B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46C64C4-F9F8-4E40-822D-29836CEE78E8}"/>
              </a:ext>
            </a:extLst>
          </p:cNvPr>
          <p:cNvSpPr txBox="1"/>
          <p:nvPr/>
        </p:nvSpPr>
        <p:spPr>
          <a:xfrm>
            <a:off x="5355130" y="4074260"/>
            <a:ext cx="1694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069C4B"/>
                </a:solidFill>
              </a:rPr>
              <a:t>- </a:t>
            </a:r>
            <a:r>
              <a:rPr lang="hr-HR" sz="2800" dirty="0">
                <a:solidFill>
                  <a:srgbClr val="069C4B"/>
                </a:solidFill>
              </a:rPr>
              <a:t>kola</a:t>
            </a:r>
            <a:endParaRPr lang="en-HR" sz="2800" dirty="0">
              <a:solidFill>
                <a:srgbClr val="069C4B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CD1054D-1746-2846-8EFB-5273EB13BE45}"/>
              </a:ext>
            </a:extLst>
          </p:cNvPr>
          <p:cNvSpPr txBox="1"/>
          <p:nvPr/>
        </p:nvSpPr>
        <p:spPr>
          <a:xfrm>
            <a:off x="5367658" y="4814426"/>
            <a:ext cx="1694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069C4B"/>
                </a:solidFill>
              </a:rPr>
              <a:t>- </a:t>
            </a:r>
            <a:r>
              <a:rPr lang="hr-HR" sz="2800" dirty="0">
                <a:solidFill>
                  <a:srgbClr val="069C4B"/>
                </a:solidFill>
              </a:rPr>
              <a:t>prenositi</a:t>
            </a:r>
            <a:endParaRPr lang="en-HR" sz="2800" dirty="0">
              <a:solidFill>
                <a:srgbClr val="069C4B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30708E0-AE5D-4D4E-BE24-9F138B4EFF17}"/>
              </a:ext>
            </a:extLst>
          </p:cNvPr>
          <p:cNvSpPr/>
          <p:nvPr/>
        </p:nvSpPr>
        <p:spPr>
          <a:xfrm>
            <a:off x="8735876" y="3085765"/>
            <a:ext cx="256382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riječi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preuzete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stranih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jezika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HR" sz="2800" dirty="0"/>
          </a:p>
        </p:txBody>
      </p:sp>
    </p:spTree>
    <p:extLst>
      <p:ext uri="{BB962C8B-B14F-4D97-AF65-F5344CB8AC3E}">
        <p14:creationId xmlns:p14="http://schemas.microsoft.com/office/powerpoint/2010/main" val="3158467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180" y="-2626179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488256" y="1412471"/>
            <a:ext cx="4417988" cy="4363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72396" y="151541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5F32539-52B8-5C4B-AD29-85930FC888DC}"/>
              </a:ext>
            </a:extLst>
          </p:cNvPr>
          <p:cNvSpPr txBox="1"/>
          <p:nvPr/>
        </p:nvSpPr>
        <p:spPr>
          <a:xfrm>
            <a:off x="8754925" y="2181110"/>
            <a:ext cx="21858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USVOJENICE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E095675-BF80-BC48-A8D7-C0823CA18AD0}"/>
              </a:ext>
            </a:extLst>
          </p:cNvPr>
          <p:cNvSpPr txBox="1"/>
          <p:nvPr/>
        </p:nvSpPr>
        <p:spPr>
          <a:xfrm>
            <a:off x="3120488" y="242681"/>
            <a:ext cx="71871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Promotri primjere. Možeš li naći zamjenu za istaknute riječi?</a:t>
            </a:r>
          </a:p>
        </p:txBody>
      </p:sp>
      <p:pic>
        <p:nvPicPr>
          <p:cNvPr id="9" name="Picture 8" descr="A picture containing text, watch&#10;&#10;Description automatically generated">
            <a:extLst>
              <a:ext uri="{FF2B5EF4-FFF2-40B4-BE49-F238E27FC236}">
                <a16:creationId xmlns:a16="http://schemas.microsoft.com/office/drawing/2014/main" id="{CF7064C4-5574-164C-BCC4-C0D1C2E4099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07" y="1196788"/>
            <a:ext cx="1591734" cy="444633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2A804D9-E1F0-944A-B7B4-4298A751AB3C}"/>
              </a:ext>
            </a:extLst>
          </p:cNvPr>
          <p:cNvSpPr txBox="1"/>
          <p:nvPr/>
        </p:nvSpPr>
        <p:spPr>
          <a:xfrm>
            <a:off x="2567901" y="1576971"/>
            <a:ext cx="11051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C00000"/>
                </a:solidFill>
              </a:rPr>
              <a:t>cipele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19B940-0B56-4B47-BD69-21B03985878B}"/>
              </a:ext>
            </a:extLst>
          </p:cNvPr>
          <p:cNvSpPr txBox="1"/>
          <p:nvPr/>
        </p:nvSpPr>
        <p:spPr>
          <a:xfrm>
            <a:off x="2503797" y="2748797"/>
            <a:ext cx="11051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C00000"/>
                </a:solidFill>
              </a:rPr>
              <a:t>sat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83EA2C1-1A8C-E447-BE8B-D6A96F799821}"/>
              </a:ext>
            </a:extLst>
          </p:cNvPr>
          <p:cNvSpPr txBox="1"/>
          <p:nvPr/>
        </p:nvSpPr>
        <p:spPr>
          <a:xfrm>
            <a:off x="2503797" y="4504411"/>
            <a:ext cx="15917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C00000"/>
                </a:solidFill>
              </a:rPr>
              <a:t>časopis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231A31F-F7A3-2540-B1AC-6714C7FD4E9F}"/>
              </a:ext>
            </a:extLst>
          </p:cNvPr>
          <p:cNvSpPr txBox="1"/>
          <p:nvPr/>
        </p:nvSpPr>
        <p:spPr>
          <a:xfrm>
            <a:off x="4253026" y="1625634"/>
            <a:ext cx="2809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(postola, crevlja)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26F6CE-2A01-5C4A-9993-4AADA87C3957}"/>
              </a:ext>
            </a:extLst>
          </p:cNvPr>
          <p:cNvSpPr txBox="1"/>
          <p:nvPr/>
        </p:nvSpPr>
        <p:spPr>
          <a:xfrm>
            <a:off x="4461997" y="2706807"/>
            <a:ext cx="19709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(ura)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078336B-7AE7-C547-BF51-231EB5817776}"/>
              </a:ext>
            </a:extLst>
          </p:cNvPr>
          <p:cNvSpPr/>
          <p:nvPr/>
        </p:nvSpPr>
        <p:spPr>
          <a:xfrm>
            <a:off x="7921842" y="2921290"/>
            <a:ext cx="353272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riječi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stranoga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podrijetla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potpuno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prilagođene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hrvatskome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jeziku</a:t>
            </a:r>
            <a:endParaRPr lang="en-HR" sz="28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F99E899-69AF-2540-B675-3CE955B06704}"/>
              </a:ext>
            </a:extLst>
          </p:cNvPr>
          <p:cNvSpPr txBox="1"/>
          <p:nvPr/>
        </p:nvSpPr>
        <p:spPr>
          <a:xfrm>
            <a:off x="4306542" y="4504411"/>
            <a:ext cx="19709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(publikacija)</a:t>
            </a:r>
          </a:p>
        </p:txBody>
      </p:sp>
    </p:spTree>
    <p:extLst>
      <p:ext uri="{BB962C8B-B14F-4D97-AF65-F5344CB8AC3E}">
        <p14:creationId xmlns:p14="http://schemas.microsoft.com/office/powerpoint/2010/main" val="3267844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11" grpId="0"/>
      <p:bldP spid="12" grpId="0"/>
      <p:bldP spid="13" grpId="0"/>
      <p:bldP spid="14" grpId="0"/>
      <p:bldP spid="15" grpId="0"/>
      <p:bldP spid="17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6842616" y="1483425"/>
            <a:ext cx="4591895" cy="4535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0474" y="5256289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377050" y="1536691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9AACF0-89B6-7B48-A957-F49CD42ADA02}"/>
              </a:ext>
            </a:extLst>
          </p:cNvPr>
          <p:cNvSpPr txBox="1"/>
          <p:nvPr/>
        </p:nvSpPr>
        <p:spPr>
          <a:xfrm>
            <a:off x="7863097" y="2277860"/>
            <a:ext cx="28762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PRILAGOĐENICE</a:t>
            </a:r>
          </a:p>
        </p:txBody>
      </p:sp>
      <p:pic>
        <p:nvPicPr>
          <p:cNvPr id="4" name="Picture 3" descr="A picture containing text, indoor, several&#10;&#10;Description automatically generated">
            <a:extLst>
              <a:ext uri="{FF2B5EF4-FFF2-40B4-BE49-F238E27FC236}">
                <a16:creationId xmlns:a16="http://schemas.microsoft.com/office/drawing/2014/main" id="{6DAC4124-8DFE-5048-A4A2-B5059D81AA8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187"/>
          <a:stretch/>
        </p:blipFill>
        <p:spPr>
          <a:xfrm>
            <a:off x="446362" y="1642166"/>
            <a:ext cx="2044700" cy="1451470"/>
          </a:xfrm>
          <a:prstGeom prst="rect">
            <a:avLst/>
          </a:prstGeom>
        </p:spPr>
      </p:pic>
      <p:pic>
        <p:nvPicPr>
          <p:cNvPr id="12" name="Picture 11" descr="A picture containing text, indoor, several&#10;&#10;Description automatically generated">
            <a:extLst>
              <a:ext uri="{FF2B5EF4-FFF2-40B4-BE49-F238E27FC236}">
                <a16:creationId xmlns:a16="http://schemas.microsoft.com/office/drawing/2014/main" id="{22BBDB66-1C1A-324F-8516-698EC517D76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495"/>
          <a:stretch/>
        </p:blipFill>
        <p:spPr>
          <a:xfrm>
            <a:off x="446362" y="4011176"/>
            <a:ext cx="2044700" cy="165284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6843A90-9D38-9E4C-AF0F-5493821C6124}"/>
              </a:ext>
            </a:extLst>
          </p:cNvPr>
          <p:cNvSpPr txBox="1"/>
          <p:nvPr/>
        </p:nvSpPr>
        <p:spPr>
          <a:xfrm>
            <a:off x="2320340" y="560202"/>
            <a:ext cx="7936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Pogledaj primjere. Koje od tih riječi češće koristiš? Propadaju li obje standardnome jeziku?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CCD960-BFD5-FB4A-B900-0F0AF008970B}"/>
              </a:ext>
            </a:extLst>
          </p:cNvPr>
          <p:cNvSpPr txBox="1"/>
          <p:nvPr/>
        </p:nvSpPr>
        <p:spPr>
          <a:xfrm>
            <a:off x="3001541" y="2115770"/>
            <a:ext cx="31683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k</a:t>
            </a:r>
            <a:r>
              <a:rPr lang="en-HR" sz="2800" dirty="0">
                <a:solidFill>
                  <a:srgbClr val="C00000"/>
                </a:solidFill>
              </a:rPr>
              <a:t>ompjutor</a:t>
            </a:r>
            <a:r>
              <a:rPr lang="en-HR" sz="2800" dirty="0"/>
              <a:t>/</a:t>
            </a:r>
            <a:r>
              <a:rPr lang="en-HR" sz="2800" b="1" dirty="0">
                <a:solidFill>
                  <a:srgbClr val="069C4B"/>
                </a:solidFill>
              </a:rPr>
              <a:t>računalo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ECF9C45-4776-4845-9682-F917ADB842BE}"/>
              </a:ext>
            </a:extLst>
          </p:cNvPr>
          <p:cNvSpPr txBox="1"/>
          <p:nvPr/>
        </p:nvSpPr>
        <p:spPr>
          <a:xfrm>
            <a:off x="2937423" y="4401065"/>
            <a:ext cx="31683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>
                <a:solidFill>
                  <a:srgbClr val="C00000"/>
                </a:solidFill>
              </a:rPr>
              <a:t>telegram</a:t>
            </a:r>
            <a:r>
              <a:rPr lang="en-HR" sz="2800" dirty="0"/>
              <a:t>/</a:t>
            </a:r>
            <a:r>
              <a:rPr lang="en-HR" sz="2800" b="1" dirty="0">
                <a:solidFill>
                  <a:srgbClr val="069C4B"/>
                </a:solidFill>
              </a:rPr>
              <a:t>brzojav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BA843E6-B2E0-B64A-B19B-8358CF56874C}"/>
              </a:ext>
            </a:extLst>
          </p:cNvPr>
          <p:cNvSpPr/>
          <p:nvPr/>
        </p:nvSpPr>
        <p:spPr>
          <a:xfrm>
            <a:off x="7260288" y="2846738"/>
            <a:ext cx="370006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riječi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stranoga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podrijetla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naglasno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glasovno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sklonidbeno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prilagodile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hrvatskome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jeziku</a:t>
            </a:r>
            <a:endParaRPr lang="en-HR" sz="2800" dirty="0"/>
          </a:p>
        </p:txBody>
      </p:sp>
    </p:spTree>
    <p:extLst>
      <p:ext uri="{BB962C8B-B14F-4D97-AF65-F5344CB8AC3E}">
        <p14:creationId xmlns:p14="http://schemas.microsoft.com/office/powerpoint/2010/main" val="536097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567577" y="1371517"/>
            <a:ext cx="4245958" cy="4193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72396" y="151541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D41FB89-0B07-7347-8557-78EE3163816B}"/>
              </a:ext>
            </a:extLst>
          </p:cNvPr>
          <p:cNvSpPr txBox="1"/>
          <p:nvPr/>
        </p:nvSpPr>
        <p:spPr>
          <a:xfrm>
            <a:off x="9144000" y="2196227"/>
            <a:ext cx="1389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TUĐICE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094555-00BE-F144-8F6E-4D5F4E40D7EA}"/>
              </a:ext>
            </a:extLst>
          </p:cNvPr>
          <p:cNvSpPr txBox="1"/>
          <p:nvPr/>
        </p:nvSpPr>
        <p:spPr>
          <a:xfrm>
            <a:off x="2265349" y="500345"/>
            <a:ext cx="68786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Promotri sljedeću rečenicu. Jesu li istaknute riječi prilagođene našem jeziku?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945067F-5D0F-1441-890F-F845374C3975}"/>
              </a:ext>
            </a:extLst>
          </p:cNvPr>
          <p:cNvSpPr txBox="1"/>
          <p:nvPr/>
        </p:nvSpPr>
        <p:spPr>
          <a:xfrm>
            <a:off x="682752" y="2044005"/>
            <a:ext cx="58887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Na jučerašnjem </a:t>
            </a:r>
            <a:r>
              <a:rPr lang="en-HR" sz="2800" dirty="0">
                <a:solidFill>
                  <a:srgbClr val="069C4B"/>
                </a:solidFill>
              </a:rPr>
              <a:t>eventu</a:t>
            </a:r>
            <a:r>
              <a:rPr lang="en-HR" sz="2800" dirty="0"/>
              <a:t> bio je obavezan </a:t>
            </a:r>
            <a:r>
              <a:rPr lang="en-HR" sz="2800" dirty="0">
                <a:solidFill>
                  <a:srgbClr val="069C4B"/>
                </a:solidFill>
              </a:rPr>
              <a:t>dress-code</a:t>
            </a:r>
            <a:r>
              <a:rPr lang="en-HR" sz="2800" dirty="0"/>
              <a:t>.</a:t>
            </a:r>
          </a:p>
        </p:txBody>
      </p:sp>
      <p:pic>
        <p:nvPicPr>
          <p:cNvPr id="1026" name="Picture 2" descr="Does Your Nursery Have An Effective Dress Code Policy? - Nursery HR people">
            <a:extLst>
              <a:ext uri="{FF2B5EF4-FFF2-40B4-BE49-F238E27FC236}">
                <a16:creationId xmlns:a16="http://schemas.microsoft.com/office/drawing/2014/main" id="{7599337B-D494-F841-BEFF-99567BE120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4675" y="2998112"/>
            <a:ext cx="3464890" cy="3464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DA67B16-A482-4545-B1A4-3CA4C13FED91}"/>
              </a:ext>
            </a:extLst>
          </p:cNvPr>
          <p:cNvSpPr/>
          <p:nvPr/>
        </p:nvSpPr>
        <p:spPr>
          <a:xfrm>
            <a:off x="7862407" y="2620327"/>
            <a:ext cx="364684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riječi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stranoga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podrijetla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nisu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potpunosti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prilagodile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našem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jezičnom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sustavu</a:t>
            </a:r>
            <a:endParaRPr lang="en-HR" sz="2800" dirty="0"/>
          </a:p>
        </p:txBody>
      </p:sp>
    </p:spTree>
    <p:extLst>
      <p:ext uri="{BB962C8B-B14F-4D97-AF65-F5344CB8AC3E}">
        <p14:creationId xmlns:p14="http://schemas.microsoft.com/office/powerpoint/2010/main" val="1090928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9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</TotalTime>
  <Words>600</Words>
  <Application>Microsoft Macintosh PowerPoint</Application>
  <PresentationFormat>Widescreen</PresentationFormat>
  <Paragraphs>93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Caveat</vt:lpstr>
      <vt:lpstr>Impact</vt:lpstr>
      <vt:lpstr>Segoe UI Black</vt:lpstr>
      <vt:lpstr>Tema sustava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prezentacija</dc:title>
  <dc:creator>Anita Šojat</dc:creator>
  <cp:lastModifiedBy>Zrinka Jurčević</cp:lastModifiedBy>
  <cp:revision>3</cp:revision>
  <dcterms:created xsi:type="dcterms:W3CDTF">2021-03-09T17:51:49Z</dcterms:created>
  <dcterms:modified xsi:type="dcterms:W3CDTF">2021-05-09T18:06:58Z</dcterms:modified>
</cp:coreProperties>
</file>